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7" r:id="rId4"/>
    <p:sldId id="263" r:id="rId5"/>
    <p:sldId id="273" r:id="rId6"/>
    <p:sldId id="268" r:id="rId7"/>
    <p:sldId id="271" r:id="rId8"/>
    <p:sldId id="269" r:id="rId9"/>
    <p:sldId id="272" r:id="rId10"/>
    <p:sldId id="270" r:id="rId11"/>
    <p:sldId id="274" r:id="rId12"/>
    <p:sldId id="279" r:id="rId13"/>
    <p:sldId id="278" r:id="rId14"/>
    <p:sldId id="276" r:id="rId15"/>
    <p:sldId id="277" r:id="rId16"/>
    <p:sldId id="275" r:id="rId17"/>
    <p:sldId id="280" r:id="rId18"/>
    <p:sldId id="265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9" autoAdjust="0"/>
    <p:restoredTop sz="80234" autoAdjust="0"/>
  </p:normalViewPr>
  <p:slideViewPr>
    <p:cSldViewPr snapToGrid="0">
      <p:cViewPr>
        <p:scale>
          <a:sx n="75" d="100"/>
          <a:sy n="75" d="100"/>
        </p:scale>
        <p:origin x="109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F66D8-E1D9-447B-B656-853FB94126A5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CE6BD-55F6-4322-8ABF-29DEDD511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47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CE6BD-55F6-4322-8ABF-29DEDD5114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47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Pixel: smallest addressable element of a picture represented on a screen</a:t>
            </a:r>
          </a:p>
          <a:p>
            <a:r>
              <a:rPr lang="en-US" dirty="0"/>
              <a:t>DPI: dots per inch, a measure of the </a:t>
            </a:r>
            <a:r>
              <a:rPr lang="en-US" dirty="0" err="1"/>
              <a:t>resolutoin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CE6BD-55F6-4322-8ABF-29DEDD5114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0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A53F-3586-48C4-B376-39AA20E46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748815-320A-4D3F-9435-C90E55B704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E081A-4DB8-4A53-AD19-22236AB16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0DCBF-656F-46FF-9AE8-2DB7C4072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66900-B9A5-452A-8139-B86AFC8B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A9B3-F246-4548-9388-73D7DFAB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69A1FA-F4C6-4010-B5FE-8D26E6043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95D7-6C99-4CB1-BABF-02FB845D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67413-53A5-4622-890B-F5C3DDDD1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054CA-A7A8-4FC9-8E79-88095B42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47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C9CFD0-1AD7-4D04-8F89-4877951F2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8757-BA1F-4FC6-BBEB-C59F09F1F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DF51C-ED3C-4DD9-9A97-51A1D316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DC8A0-18C3-4525-BCE0-1EA665ED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718B-FE1C-4828-9F6C-72EF8FEB9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8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95F80-89C1-4EB1-BD24-531CFC12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EFE9-14A6-4EDC-BB25-A936730D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6AC5C-792F-496F-9465-6ABE3080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E4819-D3BA-47FF-87A1-A5376B6A4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2983A-5988-433C-BC0B-0F9429CD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52141-DB38-4961-AB53-65184FAC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4237D-5B77-4ABE-90D9-D0C69CABE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55453-BE66-4ACD-A85D-D65B749D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A0D33-ACC8-4659-9797-FD99412B1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02CF-1CAA-4B64-AC61-4B0C58972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4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AAF19-0A58-471C-8F0D-7A3E982D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0DDCF-3101-41FD-ACDD-2351C7345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CD3D0-290C-4068-A10E-1A5CC3D14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50B4-8ED7-478A-8DD1-0E7D4D797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29D7D-3B59-4BEC-AA96-096D04D5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7825F-A772-4C5D-99B4-1336D0C6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4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E7BEA-1709-4987-BE22-682D9351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28008-CEE3-41B9-AF86-5D6A8EB17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B70AE-026E-4D41-845B-6C179F45B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BE946B-E191-43A9-82B4-9A250CB24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19DCC-49E9-432E-AB62-49FD7464B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AF3F8E-9A62-4B67-8898-4A209CBF9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3B31E3-3FEF-4DD2-8A15-B40282ED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C179A9-A32A-46DC-9EB3-FBB73220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6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7C358-8674-45C5-9060-517A95DA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1B2721-B111-4769-91C4-8FCC573A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14ED-1B18-45C8-BA16-9A218387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80409-773C-4B27-A8B9-F836A950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5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EAF59-892F-48D1-9F91-B9F3AD15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B00D42-0F4D-47D9-9F62-3FD282B69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F09B6-AF4D-4456-82A2-E1A419A8E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48E9B-F52D-442D-B03F-D4D54C83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7425C-25B1-42C1-8EAB-AC9FFE32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F16E1-AD40-45D5-9BDE-D77D0C508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8C3D1-296E-4B2C-A334-744300487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006F4-702D-48B2-83CF-812229CC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160E4-5337-44AC-B080-FAE0B9C1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5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74CFD-3268-418A-A3C3-35B23483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61ACA3-E3E6-46D5-9954-E51620EBA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BC66A-C097-4E90-99B1-849FFE0B3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A7109-6107-4A5F-ACD0-9404CF75F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736BC-FC5F-4B1B-84FD-CB63380F0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F6721-E712-4E1E-9EDD-94297EFA0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94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6425A6-2FD9-4539-B309-19E7D9BD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D4AAE-B228-4906-B67A-D2753FE7C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E7A46-6C6A-4945-BBF5-144051FE2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39298-21BE-44DA-AA70-FDEFAE0F35FC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7D6F2-A65E-489E-BCE6-5BE189B9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2E28E-FA69-4F9D-A882-5B64504AD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FA257-426B-4A5C-9350-78B194CDE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7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92B6C5-F52D-4A26-B6BC-94A1A03568C0}"/>
              </a:ext>
            </a:extLst>
          </p:cNvPr>
          <p:cNvSpPr txBox="1">
            <a:spLocks/>
          </p:cNvSpPr>
          <p:nvPr/>
        </p:nvSpPr>
        <p:spPr>
          <a:xfrm>
            <a:off x="2417130" y="1303907"/>
            <a:ext cx="66973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Fantastic Figures and Where to Find Them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819F0B-6B7A-40C2-95D2-DF67AF5C65E4}"/>
              </a:ext>
            </a:extLst>
          </p:cNvPr>
          <p:cNvSpPr txBox="1">
            <a:spLocks/>
          </p:cNvSpPr>
          <p:nvPr/>
        </p:nvSpPr>
        <p:spPr>
          <a:xfrm>
            <a:off x="342899" y="2629470"/>
            <a:ext cx="54229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To get started: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B089F4-39D9-4BB4-B224-F613D75A7BB7}"/>
              </a:ext>
            </a:extLst>
          </p:cNvPr>
          <p:cNvSpPr txBox="1">
            <a:spLocks/>
          </p:cNvSpPr>
          <p:nvPr/>
        </p:nvSpPr>
        <p:spPr>
          <a:xfrm>
            <a:off x="6096000" y="2477070"/>
            <a:ext cx="5956300" cy="2031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indent="-914400" algn="l">
              <a:buFont typeface="+mj-lt"/>
              <a:buAutoNum type="arabicPeriod"/>
            </a:pPr>
            <a:r>
              <a:rPr lang="en-US" sz="4000" dirty="0"/>
              <a:t>Download Inkscape</a:t>
            </a:r>
          </a:p>
          <a:p>
            <a:pPr marL="914400" indent="-914400" algn="l">
              <a:buFont typeface="+mj-lt"/>
              <a:buAutoNum type="arabicPeriod"/>
            </a:pPr>
            <a:r>
              <a:rPr lang="en-US" sz="4000" dirty="0"/>
              <a:t>Go to </a:t>
            </a:r>
          </a:p>
          <a:p>
            <a:pPr algn="l"/>
            <a:r>
              <a:rPr lang="en-US" sz="2800" dirty="0"/>
              <a:t>github.com/</a:t>
            </a:r>
            <a:r>
              <a:rPr lang="en-US" sz="2800" dirty="0" err="1"/>
              <a:t>nrokh</a:t>
            </a:r>
            <a:r>
              <a:rPr lang="en-US" sz="2800" dirty="0"/>
              <a:t>/FiguresDemo2022</a:t>
            </a:r>
          </a:p>
        </p:txBody>
      </p:sp>
    </p:spTree>
    <p:extLst>
      <p:ext uri="{BB962C8B-B14F-4D97-AF65-F5344CB8AC3E}">
        <p14:creationId xmlns:p14="http://schemas.microsoft.com/office/powerpoint/2010/main" val="112946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4A97-1FD9-4016-A57B-4B565520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21"/>
            <a:ext cx="10515600" cy="1325563"/>
          </a:xfrm>
        </p:spPr>
        <p:txBody>
          <a:bodyPr/>
          <a:lstStyle/>
          <a:p>
            <a:r>
              <a:rPr lang="en-US" u="sng" dirty="0"/>
              <a:t>Color choice</a:t>
            </a:r>
            <a:r>
              <a:rPr lang="en-US" dirty="0"/>
              <a:t>: picking your paper palette</a:t>
            </a:r>
          </a:p>
        </p:txBody>
      </p:sp>
      <p:pic>
        <p:nvPicPr>
          <p:cNvPr id="5122" name="Picture 2" descr="https://upload.wikimedia.org/wikipedia/commons/thumb/1/1e/CIE1931xy_gamut_comparison.svg/800px-CIE1931xy_gamut_comparison.svg.png">
            <a:extLst>
              <a:ext uri="{FF2B5EF4-FFF2-40B4-BE49-F238E27FC236}">
                <a16:creationId xmlns:a16="http://schemas.microsoft.com/office/drawing/2014/main" id="{6AB7F57B-FB1D-404A-A1BE-3DFAACE05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66" y="1208976"/>
            <a:ext cx="4410763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815EC5-DE47-4C0B-9175-616B8FD0392D}"/>
              </a:ext>
            </a:extLst>
          </p:cNvPr>
          <p:cNvSpPr txBox="1"/>
          <p:nvPr/>
        </p:nvSpPr>
        <p:spPr>
          <a:xfrm>
            <a:off x="7425670" y="6040748"/>
            <a:ext cx="4644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Chromaticity diagram: color models can differ across </a:t>
            </a:r>
            <a:r>
              <a:rPr lang="en-US" dirty="0" err="1"/>
              <a:t>gamuts</a:t>
            </a:r>
            <a:r>
              <a:rPr lang="en-US" dirty="0"/>
              <a:t> (e.g. RGB vs CMYK)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EA8800-3FE6-48F7-AA99-4E37E988FBFD}"/>
              </a:ext>
            </a:extLst>
          </p:cNvPr>
          <p:cNvSpPr txBox="1"/>
          <p:nvPr/>
        </p:nvSpPr>
        <p:spPr>
          <a:xfrm>
            <a:off x="1006461" y="1710721"/>
            <a:ext cx="568309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Muted or desaturated appears more professional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Consider color vision deficiency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1 in 12 men and 1 in 200 women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Browser extensions or sites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Printing in black and white?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Spend some time picking your color palette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u="sng" dirty="0">
                <a:solidFill>
                  <a:schemeClr val="accent1">
                    <a:lumMod val="75000"/>
                  </a:schemeClr>
                </a:solidFill>
              </a:rPr>
              <a:t>coolors.co</a:t>
            </a:r>
          </a:p>
        </p:txBody>
      </p:sp>
    </p:spTree>
    <p:extLst>
      <p:ext uri="{BB962C8B-B14F-4D97-AF65-F5344CB8AC3E}">
        <p14:creationId xmlns:p14="http://schemas.microsoft.com/office/powerpoint/2010/main" val="397543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34F9A-2B58-4C70-9123-26712B265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6" y="0"/>
            <a:ext cx="8792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3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BF36-3B43-4EB2-A1DD-8A41C836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great Twitter thread on colors and packages: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BD1B9-CA88-460E-AE98-E60025C9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133600"/>
            <a:ext cx="5762625" cy="2590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98DEB6-375E-4A57-BA2B-5EE085FB3C55}"/>
              </a:ext>
            </a:extLst>
          </p:cNvPr>
          <p:cNvSpPr/>
          <p:nvPr/>
        </p:nvSpPr>
        <p:spPr>
          <a:xfrm>
            <a:off x="2738311" y="4797980"/>
            <a:ext cx="67153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https://twitter.com/moriah_taylor58/status/1395431000977649665</a:t>
            </a:r>
          </a:p>
        </p:txBody>
      </p:sp>
    </p:spTree>
    <p:extLst>
      <p:ext uri="{BB962C8B-B14F-4D97-AF65-F5344CB8AC3E}">
        <p14:creationId xmlns:p14="http://schemas.microsoft.com/office/powerpoint/2010/main" val="1888503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90193E-916C-450E-8933-B355FB5E9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133600"/>
            <a:ext cx="5254658" cy="303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39AAA9-23CC-45A9-A283-4CEE6019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44" y="1972884"/>
            <a:ext cx="5532886" cy="31960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0ED64A-0FED-4995-A4C0-46CCB7BB701C}"/>
              </a:ext>
            </a:extLst>
          </p:cNvPr>
          <p:cNvSpPr txBox="1"/>
          <p:nvPr/>
        </p:nvSpPr>
        <p:spPr>
          <a:xfrm>
            <a:off x="2038285" y="5427146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painful to look at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4077FDC-6663-4659-8A6B-99101A7F3DF3}"/>
              </a:ext>
            </a:extLst>
          </p:cNvPr>
          <p:cNvSpPr txBox="1">
            <a:spLocks/>
          </p:cNvSpPr>
          <p:nvPr/>
        </p:nvSpPr>
        <p:spPr>
          <a:xfrm>
            <a:off x="838200" y="170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/>
              <a:t>Color choice</a:t>
            </a:r>
            <a:r>
              <a:rPr lang="en-US"/>
              <a:t>: picking your paper palette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A4B33-680F-429A-98D8-D73EEC354FC5}"/>
              </a:ext>
            </a:extLst>
          </p:cNvPr>
          <p:cNvSpPr txBox="1"/>
          <p:nvPr/>
        </p:nvSpPr>
        <p:spPr>
          <a:xfrm>
            <a:off x="8574892" y="5427146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Much better</a:t>
            </a:r>
          </a:p>
        </p:txBody>
      </p:sp>
    </p:spTree>
    <p:extLst>
      <p:ext uri="{BB962C8B-B14F-4D97-AF65-F5344CB8AC3E}">
        <p14:creationId xmlns:p14="http://schemas.microsoft.com/office/powerpoint/2010/main" val="26875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4A97-1FD9-4016-A57B-4B565520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Corbel Light" panose="020B0303020204020204" pitchFamily="34" charset="0"/>
                <a:ea typeface="Cambria" panose="02040503050406030204" pitchFamily="18" charset="0"/>
              </a:rPr>
              <a:t>Ink to Content ratio</a:t>
            </a:r>
            <a:r>
              <a:rPr lang="en-US" dirty="0">
                <a:latin typeface="Corbel Light" panose="020B0303020204020204" pitchFamily="34" charset="0"/>
                <a:ea typeface="Cambria" panose="02040503050406030204" pitchFamily="18" charset="0"/>
              </a:rPr>
              <a:t>: keep it small</a:t>
            </a:r>
            <a:endParaRPr lang="en-US" u="sng" dirty="0">
              <a:latin typeface="Corbel Light" panose="020B0303020204020204" pitchFamily="34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004FC-05B8-49C4-AA9C-26F592A870E2}"/>
              </a:ext>
            </a:extLst>
          </p:cNvPr>
          <p:cNvSpPr txBox="1"/>
          <p:nvPr/>
        </p:nvSpPr>
        <p:spPr>
          <a:xfrm>
            <a:off x="2619287" y="2023533"/>
            <a:ext cx="65470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“Ink” means: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Boxes, lines, grids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Unnecessary or redundant labels or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Bounding boxes around legends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Content: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Your hard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554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27F6000-F20F-4EBD-BA03-7667F473C39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>
                <a:latin typeface="Corbel Light" panose="020B0303020204020204" pitchFamily="34" charset="0"/>
                <a:ea typeface="Cambria" panose="02040503050406030204" pitchFamily="18" charset="0"/>
              </a:rPr>
              <a:t>Ink to Content ratio</a:t>
            </a:r>
            <a:r>
              <a:rPr lang="en-US">
                <a:latin typeface="Corbel Light" panose="020B0303020204020204" pitchFamily="34" charset="0"/>
                <a:ea typeface="Cambria" panose="02040503050406030204" pitchFamily="18" charset="0"/>
              </a:rPr>
              <a:t>: keep it small</a:t>
            </a:r>
            <a:endParaRPr lang="en-US" u="sng" dirty="0">
              <a:latin typeface="Corbel Light" panose="020B0303020204020204" pitchFamily="34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E1A89E-1645-47A6-9C63-A297816AD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3088"/>
            <a:ext cx="5333333" cy="40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D6D155-FC20-4EE4-B2E0-544291E70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9" y="1843088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88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4A97-1FD9-4016-A57B-4B565520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Maximize clarity and consistency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004FC-05B8-49C4-AA9C-26F592A870E2}"/>
              </a:ext>
            </a:extLst>
          </p:cNvPr>
          <p:cNvSpPr txBox="1"/>
          <p:nvPr/>
        </p:nvSpPr>
        <p:spPr>
          <a:xfrm>
            <a:off x="6547427" y="1690688"/>
            <a:ext cx="5288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Clarity: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Pick the best visualization for your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If visualizing averages, “show the dots on the plots”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5C496-066B-4FD4-9092-5ED798072DE8}"/>
              </a:ext>
            </a:extLst>
          </p:cNvPr>
          <p:cNvSpPr txBox="1"/>
          <p:nvPr/>
        </p:nvSpPr>
        <p:spPr>
          <a:xfrm>
            <a:off x="1579435" y="1690688"/>
            <a:ext cx="4065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Consistency: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Color palette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Font throughout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Same signaling elements (reiteration)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851AB5-3ABA-4E35-8073-90C0561DA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81" y="3999012"/>
            <a:ext cx="4694818" cy="2621586"/>
          </a:xfrm>
          <a:prstGeom prst="rect">
            <a:avLst/>
          </a:prstGeom>
        </p:spPr>
      </p:pic>
      <p:pic>
        <p:nvPicPr>
          <p:cNvPr id="6" name="Picture 2" descr="The cold and hot water pipes in my university's restrooms are color coded :  r/mildlyinteresting">
            <a:extLst>
              <a:ext uri="{FF2B5EF4-FFF2-40B4-BE49-F238E27FC236}">
                <a16:creationId xmlns:a16="http://schemas.microsoft.com/office/drawing/2014/main" id="{6E78E1BE-754E-4A8D-8874-2C4FB0B3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" t="735" r="-3351" b="23381"/>
          <a:stretch/>
        </p:blipFill>
        <p:spPr bwMode="auto">
          <a:xfrm>
            <a:off x="1192642" y="3999011"/>
            <a:ext cx="4606281" cy="26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440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A64F-EF40-47D8-91B4-8801AC36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inspiration from diverse sources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D9A42A7-517C-488B-A713-9845CC8D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30389"/>
            <a:ext cx="5881840" cy="33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67FE61-B8B6-46ED-82C6-A8E2CB440D6D}"/>
              </a:ext>
            </a:extLst>
          </p:cNvPr>
          <p:cNvSpPr txBox="1"/>
          <p:nvPr/>
        </p:nvSpPr>
        <p:spPr>
          <a:xfrm>
            <a:off x="838200" y="5207001"/>
            <a:ext cx="5376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Information Processing (Norman and Lindsay)</a:t>
            </a: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92389B0-4571-41C6-98D8-25D8BB48D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435100"/>
            <a:ext cx="3544053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D4C365-77EA-48DE-A36A-EA89AA417F54}"/>
              </a:ext>
            </a:extLst>
          </p:cNvPr>
          <p:cNvSpPr txBox="1"/>
          <p:nvPr/>
        </p:nvSpPr>
        <p:spPr>
          <a:xfrm>
            <a:off x="8367717" y="6172200"/>
            <a:ext cx="2528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Popular Mechanics 1977</a:t>
            </a:r>
          </a:p>
        </p:txBody>
      </p:sp>
    </p:spTree>
    <p:extLst>
      <p:ext uri="{BB962C8B-B14F-4D97-AF65-F5344CB8AC3E}">
        <p14:creationId xmlns:p14="http://schemas.microsoft.com/office/powerpoint/2010/main" val="1642447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2419-C4D9-4BF3-9300-D5319794C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995" y="255602"/>
            <a:ext cx="4161639" cy="1325563"/>
          </a:xfrm>
        </p:spPr>
        <p:txBody>
          <a:bodyPr/>
          <a:lstStyle/>
          <a:p>
            <a:pPr algn="ctr"/>
            <a:r>
              <a:rPr lang="en-US" dirty="0"/>
              <a:t>Hybrid Figures</a:t>
            </a:r>
          </a:p>
        </p:txBody>
      </p:sp>
      <p:pic>
        <p:nvPicPr>
          <p:cNvPr id="2050" name="Picture 2" descr="Hippogriff | Harry Potter Wiki | Fandom">
            <a:extLst>
              <a:ext uri="{FF2B5EF4-FFF2-40B4-BE49-F238E27FC236}">
                <a16:creationId xmlns:a16="http://schemas.microsoft.com/office/drawing/2014/main" id="{2B457E7C-FD27-4E62-ACEC-B7780D009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59" y="1300266"/>
            <a:ext cx="6964706" cy="425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6414B0-61A5-43F8-A155-AEA62DA91CBD}"/>
              </a:ext>
            </a:extLst>
          </p:cNvPr>
          <p:cNvSpPr txBox="1"/>
          <p:nvPr/>
        </p:nvSpPr>
        <p:spPr>
          <a:xfrm>
            <a:off x="3450483" y="5721293"/>
            <a:ext cx="504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it a horse? Is it a bird? Is it an illustration? Is it a plot?</a:t>
            </a:r>
          </a:p>
        </p:txBody>
      </p:sp>
    </p:spTree>
    <p:extLst>
      <p:ext uri="{BB962C8B-B14F-4D97-AF65-F5344CB8AC3E}">
        <p14:creationId xmlns:p14="http://schemas.microsoft.com/office/powerpoint/2010/main" val="2982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E04B78-8943-483D-857C-9B1B3DE41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339"/>
          <a:stretch/>
        </p:blipFill>
        <p:spPr>
          <a:xfrm>
            <a:off x="6096000" y="3591367"/>
            <a:ext cx="5555365" cy="2872487"/>
          </a:xfrm>
          <a:prstGeom prst="rect">
            <a:avLst/>
          </a:prstGeom>
        </p:spPr>
      </p:pic>
      <p:pic>
        <p:nvPicPr>
          <p:cNvPr id="6" name="Picture 2" descr="figure 1">
            <a:extLst>
              <a:ext uri="{FF2B5EF4-FFF2-40B4-BE49-F238E27FC236}">
                <a16:creationId xmlns:a16="http://schemas.microsoft.com/office/drawing/2014/main" id="{D9AA04C7-DF04-465A-9AD7-F711BDE7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8" y="0"/>
            <a:ext cx="5060633" cy="311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CCE57E-E165-40FE-9183-C7C75B8E2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128"/>
          <a:stretch/>
        </p:blipFill>
        <p:spPr>
          <a:xfrm>
            <a:off x="579663" y="3686736"/>
            <a:ext cx="5199677" cy="277711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281705C-30B5-4217-A0FF-0A0D59E385CE}"/>
              </a:ext>
            </a:extLst>
          </p:cNvPr>
          <p:cNvGrpSpPr/>
          <p:nvPr/>
        </p:nvGrpSpPr>
        <p:grpSpPr>
          <a:xfrm>
            <a:off x="6393372" y="0"/>
            <a:ext cx="5199678" cy="3222035"/>
            <a:chOff x="1545191" y="1059826"/>
            <a:chExt cx="9357018" cy="579817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D787EC-9383-4C0E-A51F-4F7592978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580"/>
            <a:stretch/>
          </p:blipFill>
          <p:spPr>
            <a:xfrm>
              <a:off x="1545191" y="1103891"/>
              <a:ext cx="6304685" cy="55663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5024FF5-49A5-4C53-9A84-778DA920A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100" r="50030"/>
            <a:stretch/>
          </p:blipFill>
          <p:spPr>
            <a:xfrm>
              <a:off x="7919365" y="1059826"/>
              <a:ext cx="2982843" cy="268989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CD5205-2DD4-4FB9-8C07-C76DAB94E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73" t="64387"/>
            <a:stretch/>
          </p:blipFill>
          <p:spPr>
            <a:xfrm>
              <a:off x="7849877" y="3749717"/>
              <a:ext cx="3052332" cy="310828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C2AC65-A19B-494C-9BB4-654B68078AA5}"/>
              </a:ext>
            </a:extLst>
          </p:cNvPr>
          <p:cNvSpPr txBox="1"/>
          <p:nvPr/>
        </p:nvSpPr>
        <p:spPr>
          <a:xfrm>
            <a:off x="2746947" y="3222035"/>
            <a:ext cx="132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Kudzia</a:t>
            </a:r>
            <a:r>
              <a:rPr lang="en-US" dirty="0"/>
              <a:t>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690B3-F38A-4D1A-B633-00C6800848FB}"/>
              </a:ext>
            </a:extLst>
          </p:cNvPr>
          <p:cNvSpPr txBox="1"/>
          <p:nvPr/>
        </p:nvSpPr>
        <p:spPr>
          <a:xfrm>
            <a:off x="7992282" y="3302353"/>
            <a:ext cx="192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Rokhmanova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24D14-91FD-40F7-90BB-EF3EAC937725}"/>
              </a:ext>
            </a:extLst>
          </p:cNvPr>
          <p:cNvSpPr txBox="1"/>
          <p:nvPr/>
        </p:nvSpPr>
        <p:spPr>
          <a:xfrm>
            <a:off x="2780995" y="637455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Spomer</a:t>
            </a:r>
            <a:r>
              <a:rPr lang="en-US" dirty="0"/>
              <a:t> 2022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36C38-3201-4F0B-A00D-47A4B46C237B}"/>
              </a:ext>
            </a:extLst>
          </p:cNvPr>
          <p:cNvSpPr txBox="1"/>
          <p:nvPr/>
        </p:nvSpPr>
        <p:spPr>
          <a:xfrm>
            <a:off x="8263286" y="6369878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Salvato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81960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76C6-36D9-47E1-BEBA-08A47337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31" y="368870"/>
            <a:ext cx="6697337" cy="1325563"/>
          </a:xfrm>
        </p:spPr>
        <p:txBody>
          <a:bodyPr/>
          <a:lstStyle/>
          <a:p>
            <a:r>
              <a:rPr lang="en-US" dirty="0"/>
              <a:t>Why do good figures matter?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5D02D-C5B5-4947-9EB3-02F6B75DC5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94" y="2247435"/>
            <a:ext cx="5169564" cy="32095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E81D19-63C1-404F-8883-76DFA6610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8377"/>
            <a:ext cx="4963633" cy="276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3380A4-F0EA-48EA-8A30-88ABE6968C6A}"/>
              </a:ext>
            </a:extLst>
          </p:cNvPr>
          <p:cNvSpPr txBox="1"/>
          <p:nvPr/>
        </p:nvSpPr>
        <p:spPr>
          <a:xfrm>
            <a:off x="1630496" y="5457016"/>
            <a:ext cx="244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Qualifying exam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912D2-35AB-4AD6-A841-04A85F90859A}"/>
              </a:ext>
            </a:extLst>
          </p:cNvPr>
          <p:cNvSpPr txBox="1"/>
          <p:nvPr/>
        </p:nvSpPr>
        <p:spPr>
          <a:xfrm>
            <a:off x="7404262" y="5457016"/>
            <a:ext cx="351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content, published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66550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598-9559-4B80-A0F4-FB13FA2F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2CAAC-00E8-429E-9988-0E91B99D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Concept/experimental setup AND a result/data</a:t>
            </a:r>
          </a:p>
          <a:p>
            <a:r>
              <a:rPr lang="en-US"/>
              <a:t>Can be effective as a first figure</a:t>
            </a:r>
          </a:p>
          <a:p>
            <a:pPr lvl="1"/>
            <a:r>
              <a:rPr lang="en-US"/>
              <a:t>visual equivalent of the last paragraph of the introduction section </a:t>
            </a:r>
          </a:p>
          <a:p>
            <a:pPr lvl="1"/>
            <a:r>
              <a:rPr lang="en-US"/>
              <a:t>(in this paper we…) </a:t>
            </a:r>
          </a:p>
          <a:p>
            <a:pPr lvl="1"/>
            <a:r>
              <a:rPr lang="en-US"/>
              <a:t>If it’s the first thing the reader sees, make it a crowd-pleaser</a:t>
            </a:r>
          </a:p>
          <a:p>
            <a:r>
              <a:rPr lang="en-US"/>
              <a:t>Best of both worlds between methods and results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F8142-2910-4020-8E83-5EF9BC0B4DBB}"/>
              </a:ext>
            </a:extLst>
          </p:cNvPr>
          <p:cNvSpPr/>
          <p:nvPr/>
        </p:nvSpPr>
        <p:spPr>
          <a:xfrm>
            <a:off x="7783814" y="5098534"/>
            <a:ext cx="1907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To Inkscape!</a:t>
            </a:r>
          </a:p>
        </p:txBody>
      </p:sp>
    </p:spTree>
    <p:extLst>
      <p:ext uri="{BB962C8B-B14F-4D97-AF65-F5344CB8AC3E}">
        <p14:creationId xmlns:p14="http://schemas.microsoft.com/office/powerpoint/2010/main" val="3122441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A517A4-E92F-408D-9795-454F9A6AB66A}"/>
              </a:ext>
            </a:extLst>
          </p:cNvPr>
          <p:cNvSpPr txBox="1"/>
          <p:nvPr/>
        </p:nvSpPr>
        <p:spPr>
          <a:xfrm>
            <a:off x="1536698" y="1694433"/>
            <a:ext cx="93091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 your work the honor of being immortalized beautifully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Makes your reader trust you and </a:t>
            </a:r>
            <a:r>
              <a:rPr lang="en-US" sz="2800" b="1" dirty="0"/>
              <a:t>your conclusions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trust -&gt; more </a:t>
            </a:r>
            <a:r>
              <a:rPr lang="en-US" sz="2800" b="1" dirty="0"/>
              <a:t>engagement</a:t>
            </a:r>
            <a:r>
              <a:rPr lang="en-US" sz="2800" dirty="0"/>
              <a:t> with your work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0FE1C-97BE-4B03-8FB8-37876DA04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237" y="3429000"/>
            <a:ext cx="3912324" cy="28527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2678CB1-F180-4308-8D88-A8B3F9BB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7331" y="368870"/>
            <a:ext cx="6697337" cy="1325563"/>
          </a:xfrm>
        </p:spPr>
        <p:txBody>
          <a:bodyPr/>
          <a:lstStyle/>
          <a:p>
            <a:r>
              <a:rPr lang="en-US" dirty="0"/>
              <a:t>Why do good figures matter?</a:t>
            </a:r>
          </a:p>
        </p:txBody>
      </p:sp>
    </p:spTree>
    <p:extLst>
      <p:ext uri="{BB962C8B-B14F-4D97-AF65-F5344CB8AC3E}">
        <p14:creationId xmlns:p14="http://schemas.microsoft.com/office/powerpoint/2010/main" val="78963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B6A-AA4A-4C03-B6D9-35CC95E76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47" y="344660"/>
            <a:ext cx="10769906" cy="1325563"/>
          </a:xfrm>
        </p:spPr>
        <p:txBody>
          <a:bodyPr/>
          <a:lstStyle/>
          <a:p>
            <a:r>
              <a:rPr lang="en-US" dirty="0"/>
              <a:t>Semiotics: the study of signs, symbols,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DBB8B-7A38-405B-B302-0858043D6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507" y="2125003"/>
            <a:ext cx="6261068" cy="3973052"/>
          </a:xfrm>
        </p:spPr>
        <p:txBody>
          <a:bodyPr/>
          <a:lstStyle/>
          <a:p>
            <a:r>
              <a:rPr lang="en-US" dirty="0"/>
              <a:t>A sign is something that communicates meaning or significance</a:t>
            </a:r>
          </a:p>
          <a:p>
            <a:r>
              <a:rPr lang="en-US" dirty="0"/>
              <a:t>Introduce the reader to your conventions: the stylistic choices that will be consistent throughout </a:t>
            </a:r>
          </a:p>
          <a:p>
            <a:pPr lvl="1"/>
            <a:r>
              <a:rPr lang="en-US" dirty="0"/>
              <a:t>Semiotics: red=hot; blue=cold tap</a:t>
            </a:r>
          </a:p>
          <a:p>
            <a:pPr lvl="1"/>
            <a:r>
              <a:rPr lang="en-US" dirty="0"/>
              <a:t>What do dashed vs solid lines mean? What are transparent dots vs solid dots?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The cold and hot water pipes in my university's restrooms are color coded :  r/mildlyinteresting">
            <a:extLst>
              <a:ext uri="{FF2B5EF4-FFF2-40B4-BE49-F238E27FC236}">
                <a16:creationId xmlns:a16="http://schemas.microsoft.com/office/drawing/2014/main" id="{70C78B72-424A-466F-96E2-2BE2AA6E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84" y="2125003"/>
            <a:ext cx="4606281" cy="345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856BA-BBC6-410B-85DD-B72B9F901CC1}"/>
              </a:ext>
            </a:extLst>
          </p:cNvPr>
          <p:cNvSpPr txBox="1"/>
          <p:nvPr/>
        </p:nvSpPr>
        <p:spPr>
          <a:xfrm>
            <a:off x="1820721" y="5615136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/r/</a:t>
            </a:r>
            <a:r>
              <a:rPr lang="en-US" sz="1400" dirty="0" err="1"/>
              <a:t>MildlyInteresting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0097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010A13-6C15-4ABF-86FF-A4DC810CAF3E}"/>
              </a:ext>
            </a:extLst>
          </p:cNvPr>
          <p:cNvSpPr/>
          <p:nvPr/>
        </p:nvSpPr>
        <p:spPr>
          <a:xfrm>
            <a:off x="0" y="2766218"/>
            <a:ext cx="12192000" cy="13255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131770-56C2-4438-910E-5726DE2B0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686" y="2766218"/>
            <a:ext cx="5988627" cy="1325563"/>
          </a:xfrm>
        </p:spPr>
        <p:txBody>
          <a:bodyPr/>
          <a:lstStyle/>
          <a:p>
            <a:r>
              <a:rPr lang="en-US" dirty="0"/>
              <a:t>Essentials and Examples</a:t>
            </a:r>
          </a:p>
        </p:txBody>
      </p:sp>
    </p:spTree>
    <p:extLst>
      <p:ext uri="{BB962C8B-B14F-4D97-AF65-F5344CB8AC3E}">
        <p14:creationId xmlns:p14="http://schemas.microsoft.com/office/powerpoint/2010/main" val="77906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4A97-1FD9-4016-A57B-4B565520A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59188" cy="1325563"/>
          </a:xfrm>
        </p:spPr>
        <p:txBody>
          <a:bodyPr/>
          <a:lstStyle/>
          <a:p>
            <a:r>
              <a:rPr lang="en-US" u="sng" dirty="0"/>
              <a:t>Image resolution</a:t>
            </a:r>
            <a:r>
              <a:rPr lang="en-US" dirty="0"/>
              <a:t>: low-hanging fruit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0A466-C950-497F-ABB9-389A527ADC33}"/>
              </a:ext>
            </a:extLst>
          </p:cNvPr>
          <p:cNvSpPr txBox="1"/>
          <p:nvPr/>
        </p:nvSpPr>
        <p:spPr>
          <a:xfrm>
            <a:off x="2379643" y="1874728"/>
            <a:ext cx="808850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Export at high-resolution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Work with lossless formats: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PNG is fine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TIF is likely required for submissions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SVG is for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u="sng" dirty="0">
                <a:solidFill>
                  <a:srgbClr val="C00000"/>
                </a:solidFill>
              </a:rPr>
              <a:t>NEVER</a:t>
            </a:r>
            <a:r>
              <a:rPr lang="en-US" sz="2800" b="1" dirty="0">
                <a:solidFill>
                  <a:srgbClr val="C00000"/>
                </a:solidFill>
              </a:rPr>
              <a:t> JPEG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photos in RAW so you can edit them fully</a:t>
            </a:r>
          </a:p>
        </p:txBody>
      </p:sp>
    </p:spTree>
    <p:extLst>
      <p:ext uri="{BB962C8B-B14F-4D97-AF65-F5344CB8AC3E}">
        <p14:creationId xmlns:p14="http://schemas.microsoft.com/office/powerpoint/2010/main" val="40080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72A88B1-6E1C-4523-9BCD-36A277F5D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59188" cy="1325563"/>
          </a:xfrm>
        </p:spPr>
        <p:txBody>
          <a:bodyPr/>
          <a:lstStyle/>
          <a:p>
            <a:r>
              <a:rPr lang="en-US" u="sng" dirty="0"/>
              <a:t>Image resolution</a:t>
            </a:r>
            <a:r>
              <a:rPr lang="en-US" dirty="0"/>
              <a:t>: low-hanging fruit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08BBF7-85F6-4977-BA04-05E37B1D0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7979"/>
            <a:ext cx="4695746" cy="2629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CFC090-FC9B-460B-8262-B96CD8CE1594}"/>
              </a:ext>
            </a:extLst>
          </p:cNvPr>
          <p:cNvSpPr txBox="1"/>
          <p:nvPr/>
        </p:nvSpPr>
        <p:spPr>
          <a:xfrm>
            <a:off x="2382071" y="5310222"/>
            <a:ext cx="2131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7.5 dots per inch (dpi)</a:t>
            </a:r>
          </a:p>
          <a:p>
            <a:r>
              <a:rPr lang="en-US" dirty="0"/>
              <a:t>93 x 52 pixels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347BBC-0626-46B4-916F-08A205F4E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79" y="2268125"/>
            <a:ext cx="4695746" cy="2639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015729-91AB-4162-86CC-B712F64BDAC5}"/>
              </a:ext>
            </a:extLst>
          </p:cNvPr>
          <p:cNvSpPr txBox="1"/>
          <p:nvPr/>
        </p:nvSpPr>
        <p:spPr>
          <a:xfrm>
            <a:off x="7976769" y="5171722"/>
            <a:ext cx="1585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75 dpi</a:t>
            </a:r>
          </a:p>
          <a:p>
            <a:r>
              <a:rPr lang="en-US" dirty="0"/>
              <a:t>934 x 525 pixels</a:t>
            </a:r>
          </a:p>
        </p:txBody>
      </p:sp>
    </p:spTree>
    <p:extLst>
      <p:ext uri="{BB962C8B-B14F-4D97-AF65-F5344CB8AC3E}">
        <p14:creationId xmlns:p14="http://schemas.microsoft.com/office/powerpoint/2010/main" val="94314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4A97-1FD9-4016-A57B-4B565520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Font size</a:t>
            </a:r>
            <a:r>
              <a:rPr lang="en-US" dirty="0"/>
              <a:t>: check for readability</a:t>
            </a:r>
            <a:endParaRPr lang="en-US" u="sng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41D672-04EB-4F71-81EA-788755BF27CB}"/>
              </a:ext>
            </a:extLst>
          </p:cNvPr>
          <p:cNvSpPr/>
          <p:nvPr/>
        </p:nvSpPr>
        <p:spPr>
          <a:xfrm>
            <a:off x="1493010" y="1690688"/>
            <a:ext cx="13083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Papers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2D828-BBB1-4F0B-8472-919544A22A38}"/>
              </a:ext>
            </a:extLst>
          </p:cNvPr>
          <p:cNvSpPr/>
          <p:nvPr/>
        </p:nvSpPr>
        <p:spPr>
          <a:xfrm>
            <a:off x="5206758" y="1690688"/>
            <a:ext cx="13576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Posters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84906-FA92-497A-9141-2EA6388DED7A}"/>
              </a:ext>
            </a:extLst>
          </p:cNvPr>
          <p:cNvSpPr/>
          <p:nvPr/>
        </p:nvSpPr>
        <p:spPr>
          <a:xfrm>
            <a:off x="8969814" y="1690688"/>
            <a:ext cx="2383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Presentations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168BC5-92E8-4D69-8527-5063A47DD060}"/>
              </a:ext>
            </a:extLst>
          </p:cNvPr>
          <p:cNvSpPr/>
          <p:nvPr/>
        </p:nvSpPr>
        <p:spPr>
          <a:xfrm>
            <a:off x="385012" y="2525678"/>
            <a:ext cx="39303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Figure font should not be </a:t>
            </a:r>
            <a:r>
              <a:rPr lang="en-US" sz="2800" i="1" dirty="0"/>
              <a:t>much</a:t>
            </a:r>
            <a:r>
              <a:rPr lang="en-US" sz="2800" dirty="0"/>
              <a:t> smaller than body font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Check how it looks embedded in your document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EA1218-0789-4676-95CA-01A10A00A1DE}"/>
              </a:ext>
            </a:extLst>
          </p:cNvPr>
          <p:cNvSpPr/>
          <p:nvPr/>
        </p:nvSpPr>
        <p:spPr>
          <a:xfrm>
            <a:off x="4459707" y="2525678"/>
            <a:ext cx="34169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Readable at several distances/levels of engagement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7E8CEF-2B3D-47E8-A7EB-BD71836C7A52}"/>
              </a:ext>
            </a:extLst>
          </p:cNvPr>
          <p:cNvSpPr/>
          <p:nvPr/>
        </p:nvSpPr>
        <p:spPr>
          <a:xfrm>
            <a:off x="8453323" y="2479511"/>
            <a:ext cx="3416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Usually need to increase size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just copy-paste paper figures into a talk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B87E2E-5FD7-4137-93A8-A1DC156F2E01}"/>
              </a:ext>
            </a:extLst>
          </p:cNvPr>
          <p:cNvSpPr/>
          <p:nvPr/>
        </p:nvSpPr>
        <p:spPr>
          <a:xfrm>
            <a:off x="2948399" y="5908100"/>
            <a:ext cx="6439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Save your figures in an editable format!</a:t>
            </a:r>
          </a:p>
        </p:txBody>
      </p:sp>
    </p:spTree>
    <p:extLst>
      <p:ext uri="{BB962C8B-B14F-4D97-AF65-F5344CB8AC3E}">
        <p14:creationId xmlns:p14="http://schemas.microsoft.com/office/powerpoint/2010/main" val="309567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E9AEE2A8-0507-422C-95BD-3A72DAA3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Font size</a:t>
            </a:r>
            <a:r>
              <a:rPr lang="en-US" dirty="0"/>
              <a:t>: check for readability</a:t>
            </a:r>
            <a:endParaRPr lang="en-US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BF8C5-C9B3-4C05-853F-7078DBBAD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93"/>
          <a:stretch/>
        </p:blipFill>
        <p:spPr>
          <a:xfrm>
            <a:off x="6248011" y="1556267"/>
            <a:ext cx="5478767" cy="47045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CCA93-710B-49F8-8CDE-EC9752E73A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48"/>
          <a:stretch/>
        </p:blipFill>
        <p:spPr>
          <a:xfrm>
            <a:off x="1331441" y="2132005"/>
            <a:ext cx="3650177" cy="303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22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orbel Light"/>
        <a:ea typeface=""/>
        <a:cs typeface=""/>
      </a:majorFont>
      <a:minorFont>
        <a:latin typeface="Corbel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564</Words>
  <Application>Microsoft Office PowerPoint</Application>
  <PresentationFormat>Widescreen</PresentationFormat>
  <Paragraphs>95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</vt:lpstr>
      <vt:lpstr>Corbel Light</vt:lpstr>
      <vt:lpstr>Office Theme</vt:lpstr>
      <vt:lpstr>PowerPoint Presentation</vt:lpstr>
      <vt:lpstr>Why do good figures matter?</vt:lpstr>
      <vt:lpstr>Why do good figures matter?</vt:lpstr>
      <vt:lpstr>Semiotics: the study of signs, symbols, meaning</vt:lpstr>
      <vt:lpstr>Essentials and Examples</vt:lpstr>
      <vt:lpstr>Image resolution: low-hanging fruit</vt:lpstr>
      <vt:lpstr>Image resolution: low-hanging fruit</vt:lpstr>
      <vt:lpstr>Font size: check for readability</vt:lpstr>
      <vt:lpstr>Font size: check for readability</vt:lpstr>
      <vt:lpstr>Color choice: picking your paper palette</vt:lpstr>
      <vt:lpstr>PowerPoint Presentation</vt:lpstr>
      <vt:lpstr>A great Twitter thread on colors and packages:</vt:lpstr>
      <vt:lpstr>PowerPoint Presentation</vt:lpstr>
      <vt:lpstr>Ink to Content ratio: keep it small</vt:lpstr>
      <vt:lpstr>PowerPoint Presentation</vt:lpstr>
      <vt:lpstr>Maximize clarity and consistency</vt:lpstr>
      <vt:lpstr>Get inspiration from diverse sources</vt:lpstr>
      <vt:lpstr>Hybrid Figures</vt:lpstr>
      <vt:lpstr>PowerPoint Presentation</vt:lpstr>
      <vt:lpstr>Hybrid figures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Nataliya Rokhmanova</dc:creator>
  <cp:lastModifiedBy>Nataliya Rokhmanova</cp:lastModifiedBy>
  <cp:revision>28</cp:revision>
  <dcterms:created xsi:type="dcterms:W3CDTF">2022-09-12T14:37:00Z</dcterms:created>
  <dcterms:modified xsi:type="dcterms:W3CDTF">2022-09-16T11:46:09Z</dcterms:modified>
</cp:coreProperties>
</file>